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2BE4477-480C-4D3E-86B6-AEA4A8B2F390}"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FE984-BC29-4AE8-B9C0-634F795C1FDC}" type="slidenum">
              <a:rPr lang="en-US" smtClean="0"/>
              <a:t>‹#›</a:t>
            </a:fld>
            <a:endParaRPr lang="en-US"/>
          </a:p>
        </p:txBody>
      </p:sp>
    </p:spTree>
    <p:extLst>
      <p:ext uri="{BB962C8B-B14F-4D97-AF65-F5344CB8AC3E}">
        <p14:creationId xmlns:p14="http://schemas.microsoft.com/office/powerpoint/2010/main" val="1332881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E4477-480C-4D3E-86B6-AEA4A8B2F390}"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FE984-BC29-4AE8-B9C0-634F795C1FDC}" type="slidenum">
              <a:rPr lang="en-US" smtClean="0"/>
              <a:t>‹#›</a:t>
            </a:fld>
            <a:endParaRPr lang="en-US"/>
          </a:p>
        </p:txBody>
      </p:sp>
    </p:spTree>
    <p:extLst>
      <p:ext uri="{BB962C8B-B14F-4D97-AF65-F5344CB8AC3E}">
        <p14:creationId xmlns:p14="http://schemas.microsoft.com/office/powerpoint/2010/main" val="2847590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E4477-480C-4D3E-86B6-AEA4A8B2F390}"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FE984-BC29-4AE8-B9C0-634F795C1FDC}" type="slidenum">
              <a:rPr lang="en-US" smtClean="0"/>
              <a:t>‹#›</a:t>
            </a:fld>
            <a:endParaRPr lang="en-US"/>
          </a:p>
        </p:txBody>
      </p:sp>
    </p:spTree>
    <p:extLst>
      <p:ext uri="{BB962C8B-B14F-4D97-AF65-F5344CB8AC3E}">
        <p14:creationId xmlns:p14="http://schemas.microsoft.com/office/powerpoint/2010/main" val="33934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E4477-480C-4D3E-86B6-AEA4A8B2F390}"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FE984-BC29-4AE8-B9C0-634F795C1FDC}" type="slidenum">
              <a:rPr lang="en-US" smtClean="0"/>
              <a:t>‹#›</a:t>
            </a:fld>
            <a:endParaRPr lang="en-US"/>
          </a:p>
        </p:txBody>
      </p:sp>
    </p:spTree>
    <p:extLst>
      <p:ext uri="{BB962C8B-B14F-4D97-AF65-F5344CB8AC3E}">
        <p14:creationId xmlns:p14="http://schemas.microsoft.com/office/powerpoint/2010/main" val="3868368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BE4477-480C-4D3E-86B6-AEA4A8B2F390}"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FE984-BC29-4AE8-B9C0-634F795C1FDC}" type="slidenum">
              <a:rPr lang="en-US" smtClean="0"/>
              <a:t>‹#›</a:t>
            </a:fld>
            <a:endParaRPr lang="en-US"/>
          </a:p>
        </p:txBody>
      </p:sp>
    </p:spTree>
    <p:extLst>
      <p:ext uri="{BB962C8B-B14F-4D97-AF65-F5344CB8AC3E}">
        <p14:creationId xmlns:p14="http://schemas.microsoft.com/office/powerpoint/2010/main" val="1903015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BE4477-480C-4D3E-86B6-AEA4A8B2F390}"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3FE984-BC29-4AE8-B9C0-634F795C1FDC}" type="slidenum">
              <a:rPr lang="en-US" smtClean="0"/>
              <a:t>‹#›</a:t>
            </a:fld>
            <a:endParaRPr lang="en-US"/>
          </a:p>
        </p:txBody>
      </p:sp>
    </p:spTree>
    <p:extLst>
      <p:ext uri="{BB962C8B-B14F-4D97-AF65-F5344CB8AC3E}">
        <p14:creationId xmlns:p14="http://schemas.microsoft.com/office/powerpoint/2010/main" val="28886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BE4477-480C-4D3E-86B6-AEA4A8B2F390}" type="datetimeFigureOut">
              <a:rPr lang="en-US" smtClean="0"/>
              <a:t>9/6/2021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3FE984-BC29-4AE8-B9C0-634F795C1FDC}" type="slidenum">
              <a:rPr lang="en-US" smtClean="0"/>
              <a:t>‹#›</a:t>
            </a:fld>
            <a:endParaRPr lang="en-US"/>
          </a:p>
        </p:txBody>
      </p:sp>
    </p:spTree>
    <p:extLst>
      <p:ext uri="{BB962C8B-B14F-4D97-AF65-F5344CB8AC3E}">
        <p14:creationId xmlns:p14="http://schemas.microsoft.com/office/powerpoint/2010/main" val="2107361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BE4477-480C-4D3E-86B6-AEA4A8B2F390}" type="datetimeFigureOut">
              <a:rPr lang="en-US" smtClean="0"/>
              <a:t>9/6/2021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3FE984-BC29-4AE8-B9C0-634F795C1FDC}" type="slidenum">
              <a:rPr lang="en-US" smtClean="0"/>
              <a:t>‹#›</a:t>
            </a:fld>
            <a:endParaRPr lang="en-US"/>
          </a:p>
        </p:txBody>
      </p:sp>
    </p:spTree>
    <p:extLst>
      <p:ext uri="{BB962C8B-B14F-4D97-AF65-F5344CB8AC3E}">
        <p14:creationId xmlns:p14="http://schemas.microsoft.com/office/powerpoint/2010/main" val="196719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BE4477-480C-4D3E-86B6-AEA4A8B2F390}" type="datetimeFigureOut">
              <a:rPr lang="en-US" smtClean="0"/>
              <a:t>9/6/2021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3FE984-BC29-4AE8-B9C0-634F795C1FDC}" type="slidenum">
              <a:rPr lang="en-US" smtClean="0"/>
              <a:t>‹#›</a:t>
            </a:fld>
            <a:endParaRPr lang="en-US"/>
          </a:p>
        </p:txBody>
      </p:sp>
    </p:spTree>
    <p:extLst>
      <p:ext uri="{BB962C8B-B14F-4D97-AF65-F5344CB8AC3E}">
        <p14:creationId xmlns:p14="http://schemas.microsoft.com/office/powerpoint/2010/main" val="2484221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BE4477-480C-4D3E-86B6-AEA4A8B2F390}"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3FE984-BC29-4AE8-B9C0-634F795C1FDC}" type="slidenum">
              <a:rPr lang="en-US" smtClean="0"/>
              <a:t>‹#›</a:t>
            </a:fld>
            <a:endParaRPr lang="en-US"/>
          </a:p>
        </p:txBody>
      </p:sp>
    </p:spTree>
    <p:extLst>
      <p:ext uri="{BB962C8B-B14F-4D97-AF65-F5344CB8AC3E}">
        <p14:creationId xmlns:p14="http://schemas.microsoft.com/office/powerpoint/2010/main" val="174599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BE4477-480C-4D3E-86B6-AEA4A8B2F390}"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3FE984-BC29-4AE8-B9C0-634F795C1FDC}" type="slidenum">
              <a:rPr lang="en-US" smtClean="0"/>
              <a:t>‹#›</a:t>
            </a:fld>
            <a:endParaRPr lang="en-US"/>
          </a:p>
        </p:txBody>
      </p:sp>
    </p:spTree>
    <p:extLst>
      <p:ext uri="{BB962C8B-B14F-4D97-AF65-F5344CB8AC3E}">
        <p14:creationId xmlns:p14="http://schemas.microsoft.com/office/powerpoint/2010/main" val="3398845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BE4477-480C-4D3E-86B6-AEA4A8B2F390}" type="datetimeFigureOut">
              <a:rPr lang="en-US" smtClean="0"/>
              <a:t>9/6/2021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3FE984-BC29-4AE8-B9C0-634F795C1FDC}" type="slidenum">
              <a:rPr lang="en-US" smtClean="0"/>
              <a:t>‹#›</a:t>
            </a:fld>
            <a:endParaRPr lang="en-US"/>
          </a:p>
        </p:txBody>
      </p:sp>
    </p:spTree>
    <p:extLst>
      <p:ext uri="{BB962C8B-B14F-4D97-AF65-F5344CB8AC3E}">
        <p14:creationId xmlns:p14="http://schemas.microsoft.com/office/powerpoint/2010/main" val="2053240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altLang="en-US" sz="7200" b="1" i="1">
                <a:solidFill>
                  <a:schemeClr val="accent2"/>
                </a:solidFill>
                <a:latin typeface="Times New Roman" panose="02020603050405020304" pitchFamily="18" charset="0"/>
                <a:cs typeface="Times New Roman" panose="02020603050405020304" pitchFamily="18" charset="0"/>
              </a:rPr>
              <a:t>Network Layer</a:t>
            </a:r>
          </a:p>
        </p:txBody>
      </p:sp>
      <p:sp>
        <p:nvSpPr>
          <p:cNvPr id="2051" name="Text Box 4"/>
          <p:cNvSpPr txBox="1">
            <a:spLocks noChangeArrowheads="1"/>
          </p:cNvSpPr>
          <p:nvPr/>
        </p:nvSpPr>
        <p:spPr bwMode="auto">
          <a:xfrm>
            <a:off x="1703388" y="6237288"/>
            <a:ext cx="39608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i="1">
                <a:solidFill>
                  <a:schemeClr val="hlink"/>
                </a:solidFill>
              </a:rPr>
              <a:t>Dr. Hussam Akif Al-Ameen</a:t>
            </a:r>
          </a:p>
        </p:txBody>
      </p:sp>
    </p:spTree>
    <p:extLst>
      <p:ext uri="{BB962C8B-B14F-4D97-AF65-F5344CB8AC3E}">
        <p14:creationId xmlns:p14="http://schemas.microsoft.com/office/powerpoint/2010/main" val="8699473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1774826" y="654051"/>
            <a:ext cx="8569325" cy="435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US" altLang="en-US" sz="2000" b="1" i="1">
                <a:solidFill>
                  <a:schemeClr val="accent2"/>
                </a:solidFill>
              </a:rPr>
              <a:t>Classful Addressing</a:t>
            </a:r>
          </a:p>
          <a:p>
            <a:pPr algn="just" eaLnBrk="1" hangingPunct="1">
              <a:spcBef>
                <a:spcPct val="0"/>
              </a:spcBef>
              <a:buFontTx/>
              <a:buNone/>
            </a:pPr>
            <a:endParaRPr lang="en-US" altLang="en-US" sz="2000" b="1" i="1">
              <a:solidFill>
                <a:schemeClr val="accent2"/>
              </a:solidFill>
            </a:endParaRPr>
          </a:p>
          <a:p>
            <a:pPr algn="just" eaLnBrk="1" hangingPunct="1">
              <a:spcBef>
                <a:spcPct val="0"/>
              </a:spcBef>
              <a:buFontTx/>
              <a:buNone/>
            </a:pPr>
            <a:r>
              <a:rPr lang="en-US" altLang="en-US" sz="2000">
                <a:solidFill>
                  <a:srgbClr val="FF0000"/>
                </a:solidFill>
                <a:sym typeface="Wingdings" panose="05000000000000000000" pitchFamily="2" charset="2"/>
              </a:rPr>
              <a:t></a:t>
            </a:r>
            <a:r>
              <a:rPr lang="en-US" altLang="en-US" sz="2000"/>
              <a:t> IPv4 addressing, at its inception, used the concept of classes. This architecture is called </a:t>
            </a:r>
            <a:r>
              <a:rPr lang="en-US" altLang="en-US" sz="2000" i="1"/>
              <a:t>classful addressing</a:t>
            </a:r>
            <a:r>
              <a:rPr lang="en-US" altLang="en-US" sz="2000"/>
              <a:t>. In the mid-1990s, a new architecture, called classless addressing, was introduced. </a:t>
            </a:r>
          </a:p>
          <a:p>
            <a:pPr algn="just" eaLnBrk="1" hangingPunct="1">
              <a:spcBef>
                <a:spcPct val="0"/>
              </a:spcBef>
              <a:buFontTx/>
              <a:buNone/>
            </a:pPr>
            <a:endParaRPr lang="en-US" altLang="en-US" sz="2000"/>
          </a:p>
          <a:p>
            <a:pPr algn="just" eaLnBrk="1" hangingPunct="1">
              <a:spcBef>
                <a:spcPct val="0"/>
              </a:spcBef>
              <a:buFontTx/>
              <a:buNone/>
            </a:pPr>
            <a:r>
              <a:rPr lang="en-US" altLang="en-US" sz="2000">
                <a:solidFill>
                  <a:srgbClr val="FF0000"/>
                </a:solidFill>
                <a:sym typeface="Wingdings" panose="05000000000000000000" pitchFamily="2" charset="2"/>
              </a:rPr>
              <a:t></a:t>
            </a:r>
            <a:r>
              <a:rPr lang="en-US" altLang="en-US" sz="2000"/>
              <a:t> In classful addressing, the IP address space is divided into five classes: A, B, C, D, and E. Each class occupies some part of the address space.</a:t>
            </a:r>
          </a:p>
          <a:p>
            <a:pPr algn="just" eaLnBrk="1" hangingPunct="1">
              <a:spcBef>
                <a:spcPct val="0"/>
              </a:spcBef>
              <a:buFontTx/>
              <a:buNone/>
            </a:pPr>
            <a:endParaRPr lang="en-US" altLang="en-US" sz="2000" i="1"/>
          </a:p>
          <a:p>
            <a:pPr algn="just" eaLnBrk="1" hangingPunct="1">
              <a:spcBef>
                <a:spcPct val="0"/>
              </a:spcBef>
              <a:buFontTx/>
              <a:buNone/>
            </a:pPr>
            <a:r>
              <a:rPr lang="en-US" altLang="en-US" sz="2000">
                <a:solidFill>
                  <a:srgbClr val="FF0000"/>
                </a:solidFill>
                <a:sym typeface="Wingdings" panose="05000000000000000000" pitchFamily="2" charset="2"/>
              </a:rPr>
              <a:t></a:t>
            </a:r>
            <a:r>
              <a:rPr lang="en-US" altLang="en-US" sz="2000"/>
              <a:t> We can find the class of an address when given the address in binary notation or dotted-decimal notation. If the address is given in binary notation, the first few bits can immediately tell us the class of the address. If the address is given in decimal-dotted notation, the first byte defines the class.</a:t>
            </a:r>
          </a:p>
        </p:txBody>
      </p:sp>
    </p:spTree>
    <p:extLst>
      <p:ext uri="{BB962C8B-B14F-4D97-AF65-F5344CB8AC3E}">
        <p14:creationId xmlns:p14="http://schemas.microsoft.com/office/powerpoint/2010/main" val="10631486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4588" y="877888"/>
            <a:ext cx="7281862" cy="262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Rectangle 7"/>
          <p:cNvSpPr>
            <a:spLocks noChangeArrowheads="1"/>
          </p:cNvSpPr>
          <p:nvPr/>
        </p:nvSpPr>
        <p:spPr bwMode="auto">
          <a:xfrm>
            <a:off x="1524000" y="182563"/>
            <a:ext cx="4032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b="1">
                <a:solidFill>
                  <a:schemeClr val="accent2"/>
                </a:solidFill>
              </a:rPr>
              <a:t>Finding the class in binary notation</a:t>
            </a:r>
          </a:p>
        </p:txBody>
      </p:sp>
      <p:pic>
        <p:nvPicPr>
          <p:cNvPr id="1229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2888" y="4284664"/>
            <a:ext cx="6856412" cy="2097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53829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1089" y="1557338"/>
            <a:ext cx="7254875" cy="262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5"/>
          <p:cNvSpPr>
            <a:spLocks noChangeArrowheads="1"/>
          </p:cNvSpPr>
          <p:nvPr/>
        </p:nvSpPr>
        <p:spPr bwMode="auto">
          <a:xfrm>
            <a:off x="1524000" y="188913"/>
            <a:ext cx="4197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a:solidFill>
                  <a:schemeClr val="accent2"/>
                </a:solidFill>
              </a:rPr>
              <a:t>Finding the class in decimal notation</a:t>
            </a:r>
          </a:p>
        </p:txBody>
      </p:sp>
    </p:spTree>
    <p:extLst>
      <p:ext uri="{BB962C8B-B14F-4D97-AF65-F5344CB8AC3E}">
        <p14:creationId xmlns:p14="http://schemas.microsoft.com/office/powerpoint/2010/main" val="8470354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4"/>
          <p:cNvSpPr>
            <a:spLocks noChangeArrowheads="1"/>
          </p:cNvSpPr>
          <p:nvPr/>
        </p:nvSpPr>
        <p:spPr bwMode="auto">
          <a:xfrm>
            <a:off x="1774825" y="333375"/>
            <a:ext cx="8458200" cy="3785652"/>
          </a:xfrm>
          <a:prstGeom prst="rect">
            <a:avLst/>
          </a:prstGeom>
          <a:noFill/>
          <a:ln w="9525">
            <a:noFill/>
            <a:miter lim="800000"/>
            <a:headEnd/>
            <a:tailEnd/>
          </a:ln>
          <a:effectLst/>
        </p:spPr>
        <p:txBody>
          <a:bodyPr>
            <a:spAutoFit/>
          </a:bodyPr>
          <a:lstStyle/>
          <a:p>
            <a:pPr marL="446088" indent="-446088">
              <a:spcBef>
                <a:spcPct val="50000"/>
              </a:spcBef>
              <a:defRPr/>
            </a:pPr>
            <a:r>
              <a:rPr lang="en-US" sz="2400" i="1" u="sng">
                <a:solidFill>
                  <a:schemeClr val="accent2"/>
                </a:solidFill>
                <a:latin typeface="Times New Roman" pitchFamily="18" charset="0"/>
                <a:cs typeface="Arial" charset="0"/>
              </a:rPr>
              <a:t>Example :</a:t>
            </a:r>
          </a:p>
          <a:p>
            <a:pPr marL="446088" indent="-446088">
              <a:spcBef>
                <a:spcPct val="50000"/>
              </a:spcBef>
              <a:defRPr/>
            </a:pPr>
            <a:r>
              <a:rPr lang="en-US" sz="2400">
                <a:latin typeface="Times New Roman" pitchFamily="18" charset="0"/>
                <a:cs typeface="Arial" charset="0"/>
              </a:rPr>
              <a:t>Find the class of each address:</a:t>
            </a:r>
          </a:p>
          <a:p>
            <a:pPr marL="446088" indent="-446088">
              <a:spcBef>
                <a:spcPct val="50000"/>
              </a:spcBef>
              <a:defRPr/>
            </a:pPr>
            <a:r>
              <a:rPr lang="en-US" sz="2400">
                <a:latin typeface="Times New Roman" pitchFamily="18" charset="0"/>
                <a:cs typeface="Arial" charset="0"/>
              </a:rPr>
              <a:t>a.</a:t>
            </a:r>
            <a:r>
              <a:rPr lang="en-US" sz="2400" b="1">
                <a:effectLst>
                  <a:outerShdw blurRad="38100" dist="38100" dir="2700000" algn="tl">
                    <a:srgbClr val="C0C0C0"/>
                  </a:outerShdw>
                </a:effectLst>
                <a:latin typeface="Times New Roman" pitchFamily="18" charset="0"/>
                <a:cs typeface="Arial" charset="0"/>
              </a:rPr>
              <a:t>	</a:t>
            </a:r>
            <a:r>
              <a:rPr lang="en-US" sz="2400">
                <a:effectLst>
                  <a:outerShdw blurRad="38100" dist="38100" dir="2700000" algn="tl">
                    <a:srgbClr val="C0C0C0"/>
                  </a:outerShdw>
                </a:effectLst>
                <a:latin typeface="Times New Roman" pitchFamily="18" charset="0"/>
                <a:cs typeface="Arial" charset="0"/>
              </a:rPr>
              <a:t>0</a:t>
            </a:r>
            <a:r>
              <a:rPr lang="en-US" sz="2400">
                <a:latin typeface="Times New Roman" pitchFamily="18" charset="0"/>
                <a:cs typeface="Arial" charset="0"/>
              </a:rPr>
              <a:t>0000001  00001011   00001011 11101111</a:t>
            </a:r>
          </a:p>
          <a:p>
            <a:pPr marL="446088" indent="-446088">
              <a:spcBef>
                <a:spcPct val="50000"/>
              </a:spcBef>
              <a:buFontTx/>
              <a:buAutoNum type="alphaLcPeriod" startAt="2"/>
              <a:defRPr/>
            </a:pPr>
            <a:r>
              <a:rPr lang="en-US" sz="2400">
                <a:effectLst>
                  <a:outerShdw blurRad="38100" dist="38100" dir="2700000" algn="tl">
                    <a:srgbClr val="C0C0C0"/>
                  </a:outerShdw>
                </a:effectLst>
                <a:latin typeface="Times New Roman" pitchFamily="18" charset="0"/>
                <a:cs typeface="Arial" charset="0"/>
              </a:rPr>
              <a:t>1111</a:t>
            </a:r>
            <a:r>
              <a:rPr lang="en-US" sz="2400">
                <a:latin typeface="Times New Roman" pitchFamily="18" charset="0"/>
                <a:cs typeface="Arial" charset="0"/>
              </a:rPr>
              <a:t>0011  10011011   11111011 00001111</a:t>
            </a:r>
          </a:p>
          <a:p>
            <a:pPr marL="446088" indent="-446088">
              <a:spcBef>
                <a:spcPct val="50000"/>
              </a:spcBef>
              <a:buFontTx/>
              <a:buAutoNum type="alphaLcPeriod" startAt="2"/>
              <a:defRPr/>
            </a:pPr>
            <a:r>
              <a:rPr lang="en-US" sz="2400">
                <a:latin typeface="Times New Roman" pitchFamily="18" charset="0"/>
                <a:cs typeface="Times New Roman" pitchFamily="18" charset="0"/>
              </a:rPr>
              <a:t>227.12.14.87</a:t>
            </a:r>
          </a:p>
          <a:p>
            <a:pPr marL="446088" indent="-446088">
              <a:spcBef>
                <a:spcPct val="50000"/>
              </a:spcBef>
              <a:buFontTx/>
              <a:buAutoNum type="alphaLcPeriod" startAt="2"/>
              <a:defRPr/>
            </a:pPr>
            <a:r>
              <a:rPr lang="en-US" sz="2400">
                <a:latin typeface="Times New Roman" pitchFamily="18" charset="0"/>
                <a:cs typeface="Times New Roman" pitchFamily="18" charset="0"/>
              </a:rPr>
              <a:t>252.5.15.111</a:t>
            </a:r>
          </a:p>
          <a:p>
            <a:pPr marL="446088" indent="-446088">
              <a:spcBef>
                <a:spcPct val="50000"/>
              </a:spcBef>
              <a:buFontTx/>
              <a:buAutoNum type="alphaLcPeriod" startAt="2"/>
              <a:defRPr/>
            </a:pPr>
            <a:r>
              <a:rPr lang="en-US" sz="2400">
                <a:latin typeface="Times New Roman" pitchFamily="18" charset="0"/>
                <a:cs typeface="Times New Roman" pitchFamily="18" charset="0"/>
              </a:rPr>
              <a:t>134.11.78.56</a:t>
            </a:r>
          </a:p>
        </p:txBody>
      </p:sp>
      <p:sp>
        <p:nvSpPr>
          <p:cNvPr id="34822" name="Rectangle 6"/>
          <p:cNvSpPr>
            <a:spLocks noChangeArrowheads="1"/>
          </p:cNvSpPr>
          <p:nvPr/>
        </p:nvSpPr>
        <p:spPr bwMode="auto">
          <a:xfrm>
            <a:off x="2106613" y="4251326"/>
            <a:ext cx="8382000" cy="1006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endParaRPr lang="en-US" altLang="en-US" sz="2000" b="1">
              <a:latin typeface="Times New Roman" panose="02020603050405020304" pitchFamily="18" charset="0"/>
            </a:endParaRPr>
          </a:p>
          <a:p>
            <a:pPr>
              <a:spcBef>
                <a:spcPct val="0"/>
              </a:spcBef>
              <a:buFontTx/>
              <a:buNone/>
            </a:pPr>
            <a:r>
              <a:rPr lang="en-US" altLang="en-US" sz="2000" b="1">
                <a:solidFill>
                  <a:schemeClr val="hlink"/>
                </a:solidFill>
                <a:latin typeface="Times New Roman" panose="02020603050405020304" pitchFamily="18" charset="0"/>
              </a:rPr>
              <a:t>a.</a:t>
            </a:r>
            <a:r>
              <a:rPr lang="en-US" altLang="en-US" sz="2000" b="1">
                <a:latin typeface="Times New Roman" panose="02020603050405020304" pitchFamily="18" charset="0"/>
              </a:rPr>
              <a:t>   </a:t>
            </a:r>
            <a:r>
              <a:rPr lang="en-US" altLang="en-US" sz="2000">
                <a:latin typeface="Times New Roman" panose="02020603050405020304" pitchFamily="18" charset="0"/>
              </a:rPr>
              <a:t>The first bit is 0; this is a class A address.</a:t>
            </a:r>
          </a:p>
          <a:p>
            <a:pPr>
              <a:spcBef>
                <a:spcPct val="0"/>
              </a:spcBef>
              <a:buFontTx/>
              <a:buNone/>
            </a:pPr>
            <a:r>
              <a:rPr lang="en-US" altLang="en-US" sz="2000">
                <a:solidFill>
                  <a:schemeClr val="hlink"/>
                </a:solidFill>
                <a:latin typeface="Times New Roman" panose="02020603050405020304" pitchFamily="18" charset="0"/>
              </a:rPr>
              <a:t>b.</a:t>
            </a:r>
            <a:r>
              <a:rPr lang="en-US" altLang="en-US" sz="2000">
                <a:latin typeface="Times New Roman" panose="02020603050405020304" pitchFamily="18" charset="0"/>
              </a:rPr>
              <a:t>   The first 4 bits are 1s; this is a class E address.  </a:t>
            </a:r>
          </a:p>
        </p:txBody>
      </p:sp>
      <p:sp>
        <p:nvSpPr>
          <p:cNvPr id="34823" name="Rectangle 7"/>
          <p:cNvSpPr>
            <a:spLocks noChangeArrowheads="1"/>
          </p:cNvSpPr>
          <p:nvPr/>
        </p:nvSpPr>
        <p:spPr bwMode="auto">
          <a:xfrm>
            <a:off x="2106613" y="5229226"/>
            <a:ext cx="8382000" cy="1006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2000" b="1">
                <a:solidFill>
                  <a:schemeClr val="hlink"/>
                </a:solidFill>
                <a:latin typeface="Times New Roman" panose="02020603050405020304" pitchFamily="18" charset="0"/>
              </a:rPr>
              <a:t>c.</a:t>
            </a:r>
            <a:r>
              <a:rPr lang="en-US" altLang="en-US" sz="2000" b="1">
                <a:latin typeface="Times New Roman" panose="02020603050405020304" pitchFamily="18" charset="0"/>
              </a:rPr>
              <a:t>   </a:t>
            </a:r>
            <a:r>
              <a:rPr lang="en-US" altLang="en-US" sz="2000">
                <a:latin typeface="Times New Roman" panose="02020603050405020304" pitchFamily="18" charset="0"/>
              </a:rPr>
              <a:t>The first byte is 227 (between 224 and 239); the class is D.</a:t>
            </a:r>
          </a:p>
          <a:p>
            <a:pPr>
              <a:spcBef>
                <a:spcPct val="0"/>
              </a:spcBef>
              <a:buFontTx/>
              <a:buNone/>
            </a:pPr>
            <a:r>
              <a:rPr lang="en-US" altLang="en-US" sz="2000">
                <a:solidFill>
                  <a:schemeClr val="hlink"/>
                </a:solidFill>
                <a:latin typeface="Times New Roman" panose="02020603050405020304" pitchFamily="18" charset="0"/>
              </a:rPr>
              <a:t>d.</a:t>
            </a:r>
            <a:r>
              <a:rPr lang="en-US" altLang="en-US" sz="2000">
                <a:latin typeface="Times New Roman" panose="02020603050405020304" pitchFamily="18" charset="0"/>
              </a:rPr>
              <a:t>   The first byte is 252 (between 240 and 255); the class is E.</a:t>
            </a:r>
          </a:p>
          <a:p>
            <a:pPr>
              <a:spcBef>
                <a:spcPct val="0"/>
              </a:spcBef>
              <a:buFontTx/>
              <a:buNone/>
            </a:pPr>
            <a:r>
              <a:rPr lang="en-US" altLang="en-US" sz="2000">
                <a:solidFill>
                  <a:schemeClr val="hlink"/>
                </a:solidFill>
                <a:latin typeface="Times New Roman" panose="02020603050405020304" pitchFamily="18" charset="0"/>
              </a:rPr>
              <a:t>e.</a:t>
            </a:r>
            <a:r>
              <a:rPr lang="en-US" altLang="en-US" sz="2000">
                <a:latin typeface="Times New Roman" panose="02020603050405020304" pitchFamily="18" charset="0"/>
              </a:rPr>
              <a:t>   The first byte is 134 (between 128 and 191); the class is B.</a:t>
            </a:r>
          </a:p>
        </p:txBody>
      </p:sp>
      <p:sp>
        <p:nvSpPr>
          <p:cNvPr id="14341" name="Rectangle 8"/>
          <p:cNvSpPr>
            <a:spLocks noChangeArrowheads="1"/>
          </p:cNvSpPr>
          <p:nvPr/>
        </p:nvSpPr>
        <p:spPr bwMode="auto">
          <a:xfrm>
            <a:off x="1668463" y="4292600"/>
            <a:ext cx="8820150" cy="21605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ar-IQ" altLang="en-US" sz="1800"/>
          </a:p>
        </p:txBody>
      </p:sp>
    </p:spTree>
    <p:extLst>
      <p:ext uri="{BB962C8B-B14F-4D97-AF65-F5344CB8AC3E}">
        <p14:creationId xmlns:p14="http://schemas.microsoft.com/office/powerpoint/2010/main" val="31076706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4822">
                                            <p:txEl>
                                              <p:pRg st="1" end="1"/>
                                            </p:txEl>
                                          </p:spTgt>
                                        </p:tgtEl>
                                        <p:attrNameLst>
                                          <p:attrName>style.visibility</p:attrName>
                                        </p:attrNameLst>
                                      </p:cBhvr>
                                      <p:to>
                                        <p:strVal val="visible"/>
                                      </p:to>
                                    </p:set>
                                    <p:animEffect transition="in" filter="blinds(horizontal)">
                                      <p:cBhvr>
                                        <p:cTn id="7" dur="500"/>
                                        <p:tgtEl>
                                          <p:spTgt spid="34822">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4822">
                                            <p:txEl>
                                              <p:pRg st="2" end="2"/>
                                            </p:txEl>
                                          </p:spTgt>
                                        </p:tgtEl>
                                        <p:attrNameLst>
                                          <p:attrName>style.visibility</p:attrName>
                                        </p:attrNameLst>
                                      </p:cBhvr>
                                      <p:to>
                                        <p:strVal val="visible"/>
                                      </p:to>
                                    </p:set>
                                    <p:animEffect transition="in" filter="blinds(horizontal)">
                                      <p:cBhvr>
                                        <p:cTn id="12" dur="500"/>
                                        <p:tgtEl>
                                          <p:spTgt spid="3482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4823">
                                            <p:txEl>
                                              <p:pRg st="0" end="0"/>
                                            </p:txEl>
                                          </p:spTgt>
                                        </p:tgtEl>
                                        <p:attrNameLst>
                                          <p:attrName>style.visibility</p:attrName>
                                        </p:attrNameLst>
                                      </p:cBhvr>
                                      <p:to>
                                        <p:strVal val="visible"/>
                                      </p:to>
                                    </p:set>
                                    <p:animEffect transition="in" filter="blinds(horizontal)">
                                      <p:cBhvr>
                                        <p:cTn id="17" dur="500"/>
                                        <p:tgtEl>
                                          <p:spTgt spid="34823">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4823">
                                            <p:txEl>
                                              <p:pRg st="1" end="1"/>
                                            </p:txEl>
                                          </p:spTgt>
                                        </p:tgtEl>
                                        <p:attrNameLst>
                                          <p:attrName>style.visibility</p:attrName>
                                        </p:attrNameLst>
                                      </p:cBhvr>
                                      <p:to>
                                        <p:strVal val="visible"/>
                                      </p:to>
                                    </p:set>
                                    <p:animEffect transition="in" filter="blinds(horizontal)">
                                      <p:cBhvr>
                                        <p:cTn id="22" dur="500"/>
                                        <p:tgtEl>
                                          <p:spTgt spid="34823">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34823">
                                            <p:txEl>
                                              <p:pRg st="2" end="2"/>
                                            </p:txEl>
                                          </p:spTgt>
                                        </p:tgtEl>
                                        <p:attrNameLst>
                                          <p:attrName>style.visibility</p:attrName>
                                        </p:attrNameLst>
                                      </p:cBhvr>
                                      <p:to>
                                        <p:strVal val="visible"/>
                                      </p:to>
                                    </p:set>
                                    <p:animEffect transition="in" filter="blinds(horizontal)">
                                      <p:cBhvr>
                                        <p:cTn id="27" dur="500"/>
                                        <p:tgtEl>
                                          <p:spTgt spid="348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847851" y="560389"/>
            <a:ext cx="8424863"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pPr>
            <a:r>
              <a:rPr lang="en-US" altLang="en-US" sz="2000">
                <a:solidFill>
                  <a:srgbClr val="FF0000"/>
                </a:solidFill>
                <a:sym typeface="Wingdings" panose="05000000000000000000" pitchFamily="2" charset="2"/>
              </a:rPr>
              <a:t></a:t>
            </a:r>
            <a:r>
              <a:rPr lang="en-US" altLang="en-US" sz="2000"/>
              <a:t> </a:t>
            </a:r>
            <a:r>
              <a:rPr lang="en-US" altLang="en-US" sz="1800"/>
              <a:t> </a:t>
            </a:r>
            <a:r>
              <a:rPr lang="en-US" altLang="en-US" sz="2000"/>
              <a:t>Addresses in classes A, B, and C are for unicast communication, from one source to one destination. A host needs to have at least one unicast address to be able to send or receive packets.</a:t>
            </a:r>
          </a:p>
          <a:p>
            <a:pPr algn="just" eaLnBrk="1" hangingPunct="1">
              <a:spcBef>
                <a:spcPct val="50000"/>
              </a:spcBef>
              <a:buFontTx/>
              <a:buNone/>
            </a:pPr>
            <a:r>
              <a:rPr lang="en-US" altLang="en-US" sz="2000">
                <a:solidFill>
                  <a:srgbClr val="FF0000"/>
                </a:solidFill>
                <a:sym typeface="Wingdings" panose="05000000000000000000" pitchFamily="2" charset="2"/>
              </a:rPr>
              <a:t></a:t>
            </a:r>
            <a:r>
              <a:rPr lang="en-US" altLang="en-US" sz="1800"/>
              <a:t> </a:t>
            </a:r>
            <a:r>
              <a:rPr lang="en-US" altLang="en-US" sz="2000"/>
              <a:t>Addresses in class D are for multicast communication, from one source to a group of destinations. If a host belongs to a group or groups, it may have one or more multicast addresses. A multicast address can be used only as a destination address, but never as a source address.</a:t>
            </a:r>
          </a:p>
          <a:p>
            <a:pPr algn="just" eaLnBrk="1" hangingPunct="1">
              <a:spcBef>
                <a:spcPct val="50000"/>
              </a:spcBef>
              <a:buFontTx/>
              <a:buNone/>
            </a:pPr>
            <a:r>
              <a:rPr lang="en-US" altLang="en-US" sz="2000">
                <a:solidFill>
                  <a:srgbClr val="FF0000"/>
                </a:solidFill>
                <a:sym typeface="Wingdings" panose="05000000000000000000" pitchFamily="2" charset="2"/>
              </a:rPr>
              <a:t></a:t>
            </a:r>
            <a:r>
              <a:rPr lang="en-US" altLang="en-US" sz="1800"/>
              <a:t> </a:t>
            </a:r>
            <a:r>
              <a:rPr lang="en-US" altLang="en-US" sz="2000"/>
              <a:t>Addresses in class E are reserved. The original idea was to use them for special purposes. They have been used only in a few cases.</a:t>
            </a:r>
          </a:p>
        </p:txBody>
      </p:sp>
    </p:spTree>
    <p:extLst>
      <p:ext uri="{BB962C8B-B14F-4D97-AF65-F5344CB8AC3E}">
        <p14:creationId xmlns:p14="http://schemas.microsoft.com/office/powerpoint/2010/main" val="35275798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5"/>
          <p:cNvSpPr txBox="1">
            <a:spLocks noChangeArrowheads="1"/>
          </p:cNvSpPr>
          <p:nvPr/>
        </p:nvSpPr>
        <p:spPr bwMode="auto">
          <a:xfrm>
            <a:off x="1847850" y="4221164"/>
            <a:ext cx="8064500" cy="242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pPr>
            <a:r>
              <a:rPr lang="en-US" altLang="en-US" sz="1800">
                <a:solidFill>
                  <a:srgbClr val="FF0000"/>
                </a:solidFill>
                <a:sym typeface="Wingdings" panose="05000000000000000000" pitchFamily="2" charset="2"/>
              </a:rPr>
              <a:t> </a:t>
            </a:r>
            <a:r>
              <a:rPr lang="en-US" altLang="en-US" sz="1800"/>
              <a:t>The network layer in the Internet model (and OSI model) is responsible for carrying a packet from one computer to another, it is responsible for host-to-host delivery. The two network-layer protocols in the source and destinations computers cooperate to supervise the delivery of a message.</a:t>
            </a:r>
          </a:p>
          <a:p>
            <a:pPr algn="just" eaLnBrk="1" hangingPunct="1">
              <a:spcBef>
                <a:spcPct val="50000"/>
              </a:spcBef>
              <a:buFontTx/>
              <a:buNone/>
            </a:pPr>
            <a:r>
              <a:rPr lang="en-US" altLang="en-US" sz="1800">
                <a:solidFill>
                  <a:srgbClr val="FF0000"/>
                </a:solidFill>
                <a:sym typeface="Wingdings" panose="05000000000000000000" pitchFamily="2" charset="2"/>
              </a:rPr>
              <a:t></a:t>
            </a:r>
            <a:r>
              <a:rPr lang="en-US" altLang="en-US" sz="1800"/>
              <a:t> The main service the network layer receives from the data link layer is the delivery of data node-to-node. If there are N nodes between the source and destination hosts, there are N node-to-node deliveries to achieve a host-to-host delivery at the network layer.</a:t>
            </a:r>
          </a:p>
        </p:txBody>
      </p:sp>
      <p:pic>
        <p:nvPicPr>
          <p:cNvPr id="3075"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0376" y="260350"/>
            <a:ext cx="8613775" cy="369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02098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1847850" y="333375"/>
            <a:ext cx="8351838" cy="613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US" altLang="en-US" sz="1800" b="1" i="1">
                <a:solidFill>
                  <a:schemeClr val="accent2"/>
                </a:solidFill>
              </a:rPr>
              <a:t>Internetworking</a:t>
            </a:r>
          </a:p>
          <a:p>
            <a:pPr algn="just" eaLnBrk="1" hangingPunct="1">
              <a:spcBef>
                <a:spcPct val="0"/>
              </a:spcBef>
              <a:buFontTx/>
              <a:buNone/>
            </a:pPr>
            <a:r>
              <a:rPr lang="en-US" altLang="en-US" sz="1800"/>
              <a:t>The main duty of the network layer is to provide internetworking, the logical gathering of different physical network together  to look like a single network to the upper layers.</a:t>
            </a:r>
          </a:p>
          <a:p>
            <a:pPr algn="just" eaLnBrk="1" hangingPunct="1">
              <a:spcBef>
                <a:spcPct val="0"/>
              </a:spcBef>
              <a:buFontTx/>
              <a:buNone/>
            </a:pPr>
            <a:endParaRPr lang="en-US" altLang="en-US" sz="1800"/>
          </a:p>
          <a:p>
            <a:pPr algn="just" eaLnBrk="1" hangingPunct="1">
              <a:spcBef>
                <a:spcPct val="0"/>
              </a:spcBef>
              <a:buFontTx/>
              <a:buNone/>
            </a:pPr>
            <a:r>
              <a:rPr lang="en-US" altLang="en-US" sz="1800" b="1" i="1">
                <a:solidFill>
                  <a:schemeClr val="accent2"/>
                </a:solidFill>
              </a:rPr>
              <a:t>Addressing</a:t>
            </a:r>
          </a:p>
          <a:p>
            <a:pPr algn="just" eaLnBrk="1" hangingPunct="1">
              <a:spcBef>
                <a:spcPct val="0"/>
              </a:spcBef>
              <a:buFontTx/>
              <a:buNone/>
            </a:pPr>
            <a:r>
              <a:rPr lang="en-US" altLang="en-US" sz="1800"/>
              <a:t>communication at the network layer is host-to-host (computer-to-computer); a computer somewhere in the world needs to communicate with another computer somewhere else in the world. Usually, computers communicate through the Internet. The packet transmitted by the sending computer may pass through several LANs or WANs before reaching the destination computer.</a:t>
            </a:r>
          </a:p>
          <a:p>
            <a:pPr algn="just" eaLnBrk="1" hangingPunct="1">
              <a:spcBef>
                <a:spcPct val="0"/>
              </a:spcBef>
              <a:buFontTx/>
              <a:buNone/>
            </a:pPr>
            <a:r>
              <a:rPr lang="en-US" altLang="en-US" sz="1800"/>
              <a:t>For this level of communication, we need a global addressing scheme; we called</a:t>
            </a:r>
          </a:p>
          <a:p>
            <a:pPr algn="just" eaLnBrk="1" hangingPunct="1">
              <a:spcBef>
                <a:spcPct val="0"/>
              </a:spcBef>
              <a:buFontTx/>
              <a:buNone/>
            </a:pPr>
            <a:r>
              <a:rPr lang="en-US" altLang="en-US" sz="1800"/>
              <a:t>this logical addressing or IP address to mean a logical address in the network layer of the TCP/IP protocol suite.</a:t>
            </a:r>
          </a:p>
          <a:p>
            <a:pPr algn="just" eaLnBrk="1" hangingPunct="1">
              <a:spcBef>
                <a:spcPct val="0"/>
              </a:spcBef>
              <a:buFontTx/>
              <a:buNone/>
            </a:pPr>
            <a:endParaRPr lang="en-US" altLang="en-US" sz="1800"/>
          </a:p>
          <a:p>
            <a:pPr algn="just" eaLnBrk="1" hangingPunct="1">
              <a:spcBef>
                <a:spcPct val="0"/>
              </a:spcBef>
              <a:buFontTx/>
              <a:buNone/>
            </a:pPr>
            <a:r>
              <a:rPr lang="en-US" altLang="en-US" sz="1800" b="1" i="1">
                <a:solidFill>
                  <a:schemeClr val="accent2"/>
                </a:solidFill>
              </a:rPr>
              <a:t>Routing</a:t>
            </a:r>
          </a:p>
          <a:p>
            <a:pPr algn="just" eaLnBrk="1" hangingPunct="1">
              <a:spcBef>
                <a:spcPct val="0"/>
              </a:spcBef>
              <a:buFontTx/>
              <a:buNone/>
            </a:pPr>
            <a:r>
              <a:rPr lang="en-US" altLang="en-US" sz="1800"/>
              <a:t>The Network layer must provide services to direct packets to their destination host. The source and destination hosts are not always connected to the same network. In fact, the packet might have to travel through many different networks. Intermediary devices that connect the networks are called routers. The role of the router is to select paths for and direct packets toward their destination. This process is known as routing.</a:t>
            </a:r>
          </a:p>
        </p:txBody>
      </p:sp>
    </p:spTree>
    <p:extLst>
      <p:ext uri="{BB962C8B-B14F-4D97-AF65-F5344CB8AC3E}">
        <p14:creationId xmlns:p14="http://schemas.microsoft.com/office/powerpoint/2010/main" val="26435088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1847850" y="333375"/>
            <a:ext cx="8351838" cy="393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US" altLang="en-US" sz="1800" b="1" i="1">
                <a:solidFill>
                  <a:schemeClr val="accent2"/>
                </a:solidFill>
              </a:rPr>
              <a:t>Packetizing (Encapsulation)</a:t>
            </a:r>
          </a:p>
          <a:p>
            <a:pPr algn="just" eaLnBrk="1" hangingPunct="1">
              <a:spcBef>
                <a:spcPct val="0"/>
              </a:spcBef>
              <a:buFontTx/>
              <a:buNone/>
            </a:pPr>
            <a:r>
              <a:rPr lang="en-US" altLang="en-US" sz="1800"/>
              <a:t>Not only must the devices be identified with an address, the individual pieces - the Network layer PDUs - must also contain these addresses. During the packetizing process, Layer 3 receives the Layer 4 PDU and adds a Layer 3 header to create the Layer 3 PDU. When referring to the Network layer, we call this PDU a packet. When a packet is created, the header must contain, among other information, the address of the host to which it is being sent (destination address). The Layer 3 header also contains the address of the originating host (source address).</a:t>
            </a:r>
          </a:p>
          <a:p>
            <a:pPr algn="just" eaLnBrk="1" hangingPunct="1">
              <a:spcBef>
                <a:spcPct val="0"/>
              </a:spcBef>
              <a:buFontTx/>
              <a:buNone/>
            </a:pPr>
            <a:endParaRPr lang="en-US" altLang="en-US" sz="1800"/>
          </a:p>
          <a:p>
            <a:pPr algn="just" eaLnBrk="1" hangingPunct="1">
              <a:spcBef>
                <a:spcPct val="0"/>
              </a:spcBef>
              <a:buFontTx/>
              <a:buNone/>
            </a:pPr>
            <a:r>
              <a:rPr lang="en-US" altLang="en-US" sz="1800" b="1" i="1">
                <a:solidFill>
                  <a:schemeClr val="accent2"/>
                </a:solidFill>
              </a:rPr>
              <a:t>Fragmenting</a:t>
            </a:r>
          </a:p>
          <a:p>
            <a:pPr algn="just" eaLnBrk="1" hangingPunct="1">
              <a:spcBef>
                <a:spcPct val="0"/>
              </a:spcBef>
              <a:buFontTx/>
              <a:buNone/>
            </a:pPr>
            <a:r>
              <a:rPr lang="en-US" altLang="en-US" sz="1800"/>
              <a:t>Some physical networks are not able to encapsulate a packet of specific size in their frames. The packet must be fragmented to be able to pass through those networks.</a:t>
            </a:r>
          </a:p>
        </p:txBody>
      </p:sp>
    </p:spTree>
    <p:extLst>
      <p:ext uri="{BB962C8B-B14F-4D97-AF65-F5344CB8AC3E}">
        <p14:creationId xmlns:p14="http://schemas.microsoft.com/office/powerpoint/2010/main" val="5986141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1847850" y="44451"/>
            <a:ext cx="53276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800" b="1" i="1">
                <a:solidFill>
                  <a:schemeClr val="accent2"/>
                </a:solidFill>
              </a:rPr>
              <a:t>Addressing </a:t>
            </a:r>
            <a:r>
              <a:rPr lang="en-US" altLang="en-US" sz="2800" b="1" i="1">
                <a:solidFill>
                  <a:schemeClr val="accent2"/>
                </a:solidFill>
                <a:latin typeface="Times New Roman" panose="02020603050405020304" pitchFamily="18" charset="0"/>
              </a:rPr>
              <a:t>and Routing</a:t>
            </a:r>
            <a:endParaRPr lang="en-US" altLang="en-US" sz="2400" b="1" i="1">
              <a:solidFill>
                <a:schemeClr val="accent2"/>
              </a:solidFill>
            </a:endParaRPr>
          </a:p>
        </p:txBody>
      </p:sp>
      <p:sp>
        <p:nvSpPr>
          <p:cNvPr id="6147" name="Text Box 6"/>
          <p:cNvSpPr txBox="1">
            <a:spLocks noChangeArrowheads="1"/>
          </p:cNvSpPr>
          <p:nvPr/>
        </p:nvSpPr>
        <p:spPr bwMode="auto">
          <a:xfrm>
            <a:off x="1774825" y="620713"/>
            <a:ext cx="8281988" cy="301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pPr>
            <a:r>
              <a:rPr lang="en-US" altLang="en-US" sz="2000">
                <a:solidFill>
                  <a:srgbClr val="FF0000"/>
                </a:solidFill>
                <a:sym typeface="Wingdings" panose="05000000000000000000" pitchFamily="2" charset="2"/>
              </a:rPr>
              <a:t></a:t>
            </a:r>
            <a:r>
              <a:rPr lang="en-US" altLang="en-US" sz="2000"/>
              <a:t> At the network layer, we need to uniquely identify each device on the Internet to allow global communication between all devices. This is analogous to the telephone system, where each telephone subscriber has a unique telephone number, given that the country code and the area code are part of the identifying scheme.</a:t>
            </a:r>
          </a:p>
          <a:p>
            <a:pPr algn="just" eaLnBrk="1" hangingPunct="1">
              <a:spcBef>
                <a:spcPct val="50000"/>
              </a:spcBef>
              <a:buFontTx/>
              <a:buNone/>
            </a:pPr>
            <a:r>
              <a:rPr lang="en-US" altLang="en-US" sz="2000">
                <a:solidFill>
                  <a:srgbClr val="FF0000"/>
                </a:solidFill>
                <a:sym typeface="Wingdings" panose="05000000000000000000" pitchFamily="2" charset="2"/>
              </a:rPr>
              <a:t></a:t>
            </a:r>
            <a:r>
              <a:rPr lang="en-US" altLang="en-US" sz="2000"/>
              <a:t> The identifier used in the network layer of the Internet model to identify each device connected to the Internet is called the </a:t>
            </a:r>
            <a:r>
              <a:rPr lang="en-US" altLang="en-US" sz="2000" b="1" i="1"/>
              <a:t>Internet address</a:t>
            </a:r>
            <a:r>
              <a:rPr lang="en-US" altLang="en-US" sz="2000"/>
              <a:t> or </a:t>
            </a:r>
            <a:r>
              <a:rPr lang="en-US" altLang="en-US" sz="2000" b="1" i="1"/>
              <a:t>IP address</a:t>
            </a:r>
            <a:r>
              <a:rPr lang="en-US" altLang="en-US" sz="2000"/>
              <a:t>. </a:t>
            </a:r>
          </a:p>
          <a:p>
            <a:pPr eaLnBrk="1" hangingPunct="1">
              <a:spcBef>
                <a:spcPct val="0"/>
              </a:spcBef>
              <a:buFontTx/>
              <a:buNone/>
            </a:pPr>
            <a:endParaRPr lang="en-US" altLang="en-US" sz="2000"/>
          </a:p>
        </p:txBody>
      </p:sp>
      <p:sp>
        <p:nvSpPr>
          <p:cNvPr id="6148" name="Rectangle 1"/>
          <p:cNvSpPr>
            <a:spLocks noChangeArrowheads="1"/>
          </p:cNvSpPr>
          <p:nvPr/>
        </p:nvSpPr>
        <p:spPr bwMode="auto">
          <a:xfrm>
            <a:off x="1774826" y="3636964"/>
            <a:ext cx="8569325" cy="281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US" altLang="en-US" sz="2400" b="1">
                <a:solidFill>
                  <a:schemeClr val="accent2"/>
                </a:solidFill>
              </a:rPr>
              <a:t>IP address</a:t>
            </a:r>
          </a:p>
          <a:p>
            <a:pPr algn="just" eaLnBrk="1" hangingPunct="1">
              <a:spcBef>
                <a:spcPct val="50000"/>
              </a:spcBef>
              <a:buFontTx/>
              <a:buNone/>
            </a:pPr>
            <a:r>
              <a:rPr lang="en-US" altLang="en-US" sz="1800">
                <a:solidFill>
                  <a:srgbClr val="FF0000"/>
                </a:solidFill>
                <a:sym typeface="Wingdings" panose="05000000000000000000" pitchFamily="2" charset="2"/>
              </a:rPr>
              <a:t></a:t>
            </a:r>
            <a:r>
              <a:rPr lang="en-US" altLang="en-US" sz="1800">
                <a:solidFill>
                  <a:srgbClr val="FF0000"/>
                </a:solidFill>
              </a:rPr>
              <a:t> </a:t>
            </a:r>
            <a:r>
              <a:rPr lang="en-US" altLang="en-US" sz="1800"/>
              <a:t>An IP address, in the current version of the protocol IPv4 (IP version 4), is a 32-bit binary address that </a:t>
            </a:r>
            <a:r>
              <a:rPr lang="en-US" altLang="en-US" sz="1800" i="1"/>
              <a:t>uniquely</a:t>
            </a:r>
            <a:r>
              <a:rPr lang="en-US" altLang="en-US" sz="1800"/>
              <a:t> and </a:t>
            </a:r>
            <a:r>
              <a:rPr lang="en-US" altLang="en-US" sz="1800" i="1"/>
              <a:t>universally</a:t>
            </a:r>
            <a:r>
              <a:rPr lang="en-US" altLang="en-US" sz="1800"/>
              <a:t> defines the connection of a host or a router to the Internet. </a:t>
            </a:r>
          </a:p>
          <a:p>
            <a:pPr algn="just" eaLnBrk="1" hangingPunct="1">
              <a:spcBef>
                <a:spcPct val="0"/>
              </a:spcBef>
              <a:buFontTx/>
              <a:buNone/>
            </a:pPr>
            <a:endParaRPr lang="en-US" altLang="en-US" sz="1800"/>
          </a:p>
          <a:p>
            <a:pPr algn="just" eaLnBrk="1" hangingPunct="1">
              <a:spcBef>
                <a:spcPct val="0"/>
              </a:spcBef>
              <a:buFontTx/>
              <a:buNone/>
            </a:pPr>
            <a:r>
              <a:rPr lang="en-US" altLang="en-US" sz="1800">
                <a:solidFill>
                  <a:srgbClr val="FF0000"/>
                </a:solidFill>
                <a:sym typeface="Wingdings" panose="05000000000000000000" pitchFamily="2" charset="2"/>
              </a:rPr>
              <a:t></a:t>
            </a:r>
            <a:r>
              <a:rPr lang="en-US" altLang="en-US" sz="1800"/>
              <a:t> IP addresses are unique. They are unique in the sense that each address defines one, and only one, connection to the Internet. Two devices on the Internet can never have the same address at the same time. </a:t>
            </a:r>
          </a:p>
          <a:p>
            <a:pPr algn="just" eaLnBrk="1" hangingPunct="1">
              <a:spcBef>
                <a:spcPct val="0"/>
              </a:spcBef>
              <a:buFontTx/>
              <a:buNone/>
            </a:pPr>
            <a:endParaRPr lang="en-US" altLang="en-US" sz="1800"/>
          </a:p>
        </p:txBody>
      </p:sp>
    </p:spTree>
    <p:extLst>
      <p:ext uri="{BB962C8B-B14F-4D97-AF65-F5344CB8AC3E}">
        <p14:creationId xmlns:p14="http://schemas.microsoft.com/office/powerpoint/2010/main" val="42182241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ChangeArrowheads="1"/>
          </p:cNvSpPr>
          <p:nvPr/>
        </p:nvSpPr>
        <p:spPr bwMode="auto">
          <a:xfrm>
            <a:off x="1703388" y="404814"/>
            <a:ext cx="8640762"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FF0000"/>
                </a:solidFill>
                <a:sym typeface="Wingdings" panose="05000000000000000000" pitchFamily="2" charset="2"/>
              </a:rPr>
              <a:t></a:t>
            </a:r>
            <a:r>
              <a:rPr lang="en-US" altLang="en-US" sz="1800"/>
              <a:t> </a:t>
            </a:r>
            <a:r>
              <a:rPr lang="en-US" altLang="en-US" sz="2000"/>
              <a:t>If a device operating at the network layer has </a:t>
            </a:r>
            <a:r>
              <a:rPr lang="en-US" altLang="en-US" sz="2000" i="1"/>
              <a:t>m </a:t>
            </a:r>
            <a:r>
              <a:rPr lang="en-US" altLang="en-US" sz="2000"/>
              <a:t>connections to the Internet, it needs to have </a:t>
            </a:r>
            <a:r>
              <a:rPr lang="en-US" altLang="en-US" sz="2000" i="1"/>
              <a:t>m </a:t>
            </a:r>
            <a:r>
              <a:rPr lang="en-US" altLang="en-US" sz="2000"/>
              <a:t>addresses. We will see later that a router is such a device.</a:t>
            </a:r>
          </a:p>
          <a:p>
            <a:pPr eaLnBrk="1" hangingPunct="1">
              <a:spcBef>
                <a:spcPct val="0"/>
              </a:spcBef>
              <a:buFontTx/>
              <a:buNone/>
            </a:pPr>
            <a:endParaRPr lang="en-US" altLang="en-US" sz="2000"/>
          </a:p>
          <a:p>
            <a:pPr eaLnBrk="1" hangingPunct="1">
              <a:spcBef>
                <a:spcPct val="0"/>
              </a:spcBef>
              <a:buFontTx/>
              <a:buNone/>
            </a:pPr>
            <a:r>
              <a:rPr lang="en-US" altLang="en-US" sz="1800">
                <a:solidFill>
                  <a:srgbClr val="FF0000"/>
                </a:solidFill>
                <a:sym typeface="Wingdings" panose="05000000000000000000" pitchFamily="2" charset="2"/>
              </a:rPr>
              <a:t></a:t>
            </a:r>
            <a:r>
              <a:rPr lang="en-US" altLang="en-US" sz="1800"/>
              <a:t> </a:t>
            </a:r>
            <a:r>
              <a:rPr lang="en-US" altLang="en-US" sz="2000"/>
              <a:t>The IP addresses are universal in the sense that the addressing system must be accepted by any host that wants to be connected to the Internet.</a:t>
            </a:r>
          </a:p>
        </p:txBody>
      </p:sp>
      <p:sp>
        <p:nvSpPr>
          <p:cNvPr id="7171" name="Rectangle 5"/>
          <p:cNvSpPr>
            <a:spLocks noChangeArrowheads="1"/>
          </p:cNvSpPr>
          <p:nvPr/>
        </p:nvSpPr>
        <p:spPr bwMode="auto">
          <a:xfrm>
            <a:off x="1774826" y="2792414"/>
            <a:ext cx="8569325" cy="344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i="1">
                <a:solidFill>
                  <a:schemeClr val="accent2"/>
                </a:solidFill>
              </a:rPr>
              <a:t>Address Space</a:t>
            </a:r>
          </a:p>
          <a:p>
            <a:pPr eaLnBrk="1" hangingPunct="1">
              <a:spcBef>
                <a:spcPct val="0"/>
              </a:spcBef>
              <a:buFontTx/>
              <a:buNone/>
            </a:pPr>
            <a:endParaRPr lang="en-US" altLang="en-US" sz="2000" b="1" i="1">
              <a:solidFill>
                <a:schemeClr val="accent2"/>
              </a:solidFill>
            </a:endParaRPr>
          </a:p>
          <a:p>
            <a:pPr algn="just" eaLnBrk="1" hangingPunct="1">
              <a:spcBef>
                <a:spcPct val="0"/>
              </a:spcBef>
              <a:buFontTx/>
              <a:buNone/>
            </a:pPr>
            <a:r>
              <a:rPr lang="en-US" altLang="en-US" sz="1800">
                <a:solidFill>
                  <a:srgbClr val="FF0000"/>
                </a:solidFill>
                <a:sym typeface="Wingdings" panose="05000000000000000000" pitchFamily="2" charset="2"/>
              </a:rPr>
              <a:t></a:t>
            </a:r>
            <a:r>
              <a:rPr lang="en-US" altLang="en-US" sz="1800"/>
              <a:t> </a:t>
            </a:r>
            <a:r>
              <a:rPr lang="en-US" altLang="en-US" sz="2000"/>
              <a:t>A protocol such as IPv4 that defines addresses has an address space. An address space is the total number of addresses used by the protocol. If a protocol uses </a:t>
            </a:r>
            <a:r>
              <a:rPr lang="en-US" altLang="en-US" sz="2000" i="1"/>
              <a:t>N </a:t>
            </a:r>
            <a:r>
              <a:rPr lang="en-US" altLang="en-US" sz="2000"/>
              <a:t>bits to define an address, the address space is </a:t>
            </a:r>
            <a:r>
              <a:rPr lang="en-US" altLang="en-US" sz="2000" i="1"/>
              <a:t>2</a:t>
            </a:r>
            <a:r>
              <a:rPr lang="en-US" altLang="en-US" sz="2000" i="1" baseline="30000"/>
              <a:t>N</a:t>
            </a:r>
            <a:r>
              <a:rPr lang="en-US" altLang="en-US" sz="2000" i="1"/>
              <a:t> </a:t>
            </a:r>
          </a:p>
          <a:p>
            <a:pPr algn="just" eaLnBrk="1" hangingPunct="1">
              <a:spcBef>
                <a:spcPct val="0"/>
              </a:spcBef>
              <a:buFontTx/>
              <a:buNone/>
            </a:pPr>
            <a:endParaRPr lang="en-US" altLang="en-US" sz="2000" i="1"/>
          </a:p>
          <a:p>
            <a:pPr algn="just" eaLnBrk="1" hangingPunct="1">
              <a:spcBef>
                <a:spcPct val="0"/>
              </a:spcBef>
              <a:buFontTx/>
              <a:buNone/>
            </a:pPr>
            <a:r>
              <a:rPr lang="en-US" altLang="en-US" sz="1800">
                <a:solidFill>
                  <a:srgbClr val="FF0000"/>
                </a:solidFill>
                <a:sym typeface="Wingdings" panose="05000000000000000000" pitchFamily="2" charset="2"/>
              </a:rPr>
              <a:t></a:t>
            </a:r>
            <a:r>
              <a:rPr lang="en-US" altLang="en-US" sz="1800"/>
              <a:t> </a:t>
            </a:r>
            <a:r>
              <a:rPr lang="en-US" altLang="en-US" sz="2000"/>
              <a:t>IPv4 uses 32-bit addresses, which means that the address space is 2</a:t>
            </a:r>
            <a:r>
              <a:rPr lang="en-US" altLang="en-US" sz="2000" baseline="30000"/>
              <a:t>32</a:t>
            </a:r>
            <a:r>
              <a:rPr lang="en-US" altLang="en-US" sz="2000"/>
              <a:t> or 4,294,967,296 (more than 4 billion). This means that, theoretically, if there were no restrictions, more than 4 billion devices could be connected to the Internet. The actual number is much less because of the restrictions imposed on the addresses.</a:t>
            </a:r>
          </a:p>
        </p:txBody>
      </p:sp>
    </p:spTree>
    <p:extLst>
      <p:ext uri="{BB962C8B-B14F-4D97-AF65-F5344CB8AC3E}">
        <p14:creationId xmlns:p14="http://schemas.microsoft.com/office/powerpoint/2010/main" val="15285475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1774825" y="188914"/>
            <a:ext cx="8642350"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i="1">
                <a:solidFill>
                  <a:schemeClr val="accent2"/>
                </a:solidFill>
              </a:rPr>
              <a:t>Notations</a:t>
            </a:r>
          </a:p>
          <a:p>
            <a:pPr eaLnBrk="1" hangingPunct="1">
              <a:spcBef>
                <a:spcPct val="0"/>
              </a:spcBef>
              <a:buFontTx/>
              <a:buNone/>
            </a:pPr>
            <a:endParaRPr lang="en-US" altLang="en-US" sz="2000" b="1" i="1">
              <a:solidFill>
                <a:schemeClr val="accent2"/>
              </a:solidFill>
            </a:endParaRPr>
          </a:p>
          <a:p>
            <a:pPr eaLnBrk="1" hangingPunct="1">
              <a:spcBef>
                <a:spcPct val="0"/>
              </a:spcBef>
              <a:buFontTx/>
              <a:buNone/>
            </a:pPr>
            <a:r>
              <a:rPr lang="en-US" altLang="en-US" sz="2000"/>
              <a:t>There are two prevalent notations to show an IP address: binary notation and dotted decimal notation.</a:t>
            </a:r>
          </a:p>
          <a:p>
            <a:pPr eaLnBrk="1" hangingPunct="1">
              <a:spcBef>
                <a:spcPct val="0"/>
              </a:spcBef>
              <a:buFontTx/>
              <a:buNone/>
            </a:pPr>
            <a:endParaRPr lang="en-US" altLang="en-US" sz="2000" i="1"/>
          </a:p>
          <a:p>
            <a:pPr eaLnBrk="1" hangingPunct="1">
              <a:spcBef>
                <a:spcPct val="0"/>
              </a:spcBef>
              <a:buFontTx/>
              <a:buNone/>
            </a:pPr>
            <a:r>
              <a:rPr lang="en-US" altLang="en-US" sz="2000" i="1">
                <a:solidFill>
                  <a:schemeClr val="accent2"/>
                </a:solidFill>
              </a:rPr>
              <a:t>Binary Notation</a:t>
            </a:r>
          </a:p>
          <a:p>
            <a:pPr algn="just" eaLnBrk="1" hangingPunct="1">
              <a:spcBef>
                <a:spcPct val="0"/>
              </a:spcBef>
              <a:buFontTx/>
              <a:buNone/>
            </a:pPr>
            <a:r>
              <a:rPr lang="en-US" altLang="en-US" sz="2000"/>
              <a:t>In binary notation, the IP address is displayed as 32 bits. Each octet is often referred to as a byte. So it is common to hear an IP address referred to as a 32-bit address or a 4-byte address. </a:t>
            </a:r>
          </a:p>
          <a:p>
            <a:pPr eaLnBrk="1" hangingPunct="1">
              <a:spcBef>
                <a:spcPct val="0"/>
              </a:spcBef>
              <a:buFontTx/>
              <a:buNone/>
            </a:pPr>
            <a:endParaRPr lang="en-US" altLang="en-US" sz="2000"/>
          </a:p>
          <a:p>
            <a:pPr eaLnBrk="1" hangingPunct="1">
              <a:spcBef>
                <a:spcPct val="0"/>
              </a:spcBef>
              <a:buFontTx/>
              <a:buNone/>
            </a:pPr>
            <a:r>
              <a:rPr lang="en-US" altLang="en-US" sz="2000"/>
              <a:t>example of an IP address in binary notation:</a:t>
            </a:r>
          </a:p>
          <a:p>
            <a:pPr eaLnBrk="1" hangingPunct="1">
              <a:spcBef>
                <a:spcPct val="0"/>
              </a:spcBef>
              <a:buFontTx/>
              <a:buNone/>
            </a:pPr>
            <a:endParaRPr lang="en-US" altLang="en-US" sz="2000"/>
          </a:p>
          <a:p>
            <a:pPr eaLnBrk="1" hangingPunct="1">
              <a:spcBef>
                <a:spcPct val="0"/>
              </a:spcBef>
              <a:buFontTx/>
              <a:buNone/>
            </a:pPr>
            <a:r>
              <a:rPr lang="en-US" altLang="en-US" sz="2000"/>
              <a:t>                       </a:t>
            </a:r>
            <a:r>
              <a:rPr lang="en-US" altLang="en-US" sz="2000">
                <a:solidFill>
                  <a:schemeClr val="accent2"/>
                </a:solidFill>
              </a:rPr>
              <a:t>01110101  10010101  00011101  00000010</a:t>
            </a:r>
          </a:p>
        </p:txBody>
      </p:sp>
      <p:sp>
        <p:nvSpPr>
          <p:cNvPr id="8195" name="Rectangle 5"/>
          <p:cNvSpPr>
            <a:spLocks noChangeArrowheads="1"/>
          </p:cNvSpPr>
          <p:nvPr/>
        </p:nvSpPr>
        <p:spPr bwMode="auto">
          <a:xfrm>
            <a:off x="1703389" y="4437064"/>
            <a:ext cx="8497887" cy="222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i="1">
                <a:solidFill>
                  <a:schemeClr val="accent2"/>
                </a:solidFill>
              </a:rPr>
              <a:t>Dotted-Decimal Notation</a:t>
            </a:r>
          </a:p>
          <a:p>
            <a:pPr algn="just" eaLnBrk="1" hangingPunct="1">
              <a:spcBef>
                <a:spcPct val="0"/>
              </a:spcBef>
              <a:buFontTx/>
              <a:buNone/>
            </a:pPr>
            <a:r>
              <a:rPr lang="en-US" altLang="en-US" sz="2000"/>
              <a:t>To make the IP address more compact and easier to read, Internet addresses are usually written in decimal form with a decimal point (dot) separating the bytes. The following is the dotted-decimal notation of the above address:</a:t>
            </a:r>
          </a:p>
          <a:p>
            <a:pPr eaLnBrk="1" hangingPunct="1">
              <a:spcBef>
                <a:spcPct val="0"/>
              </a:spcBef>
              <a:buFontTx/>
              <a:buNone/>
            </a:pPr>
            <a:r>
              <a:rPr lang="en-US" altLang="en-US" sz="2000"/>
              <a:t> </a:t>
            </a:r>
          </a:p>
          <a:p>
            <a:pPr eaLnBrk="1" hangingPunct="1">
              <a:spcBef>
                <a:spcPct val="0"/>
              </a:spcBef>
              <a:buFontTx/>
              <a:buNone/>
            </a:pPr>
            <a:r>
              <a:rPr lang="en-US" altLang="en-US" sz="2000"/>
              <a:t>                                                 </a:t>
            </a:r>
            <a:r>
              <a:rPr lang="en-US" altLang="en-US" sz="2000">
                <a:solidFill>
                  <a:schemeClr val="accent2"/>
                </a:solidFill>
              </a:rPr>
              <a:t>117.149.29.2</a:t>
            </a:r>
          </a:p>
        </p:txBody>
      </p:sp>
    </p:spTree>
    <p:extLst>
      <p:ext uri="{BB962C8B-B14F-4D97-AF65-F5344CB8AC3E}">
        <p14:creationId xmlns:p14="http://schemas.microsoft.com/office/powerpoint/2010/main" val="524520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ChangeArrowheads="1"/>
          </p:cNvSpPr>
          <p:nvPr/>
        </p:nvSpPr>
        <p:spPr bwMode="auto">
          <a:xfrm>
            <a:off x="1847851" y="333376"/>
            <a:ext cx="8424863"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i="1">
                <a:solidFill>
                  <a:schemeClr val="accent2"/>
                </a:solidFill>
              </a:rPr>
              <a:t>Example :</a:t>
            </a:r>
          </a:p>
          <a:p>
            <a:pPr eaLnBrk="1" hangingPunct="1">
              <a:spcBef>
                <a:spcPct val="0"/>
              </a:spcBef>
              <a:buFontTx/>
              <a:buNone/>
            </a:pPr>
            <a:endParaRPr lang="en-US" altLang="en-US" sz="2000" i="1"/>
          </a:p>
          <a:p>
            <a:pPr eaLnBrk="1" hangingPunct="1">
              <a:spcBef>
                <a:spcPct val="0"/>
              </a:spcBef>
              <a:buFontTx/>
              <a:buNone/>
            </a:pPr>
            <a:r>
              <a:rPr lang="en-US" altLang="en-US" sz="2000"/>
              <a:t>An IP address in both binary and dotted-decimal notation. Because each byte (octet) is 8 bits, each number in dotted-decimal notation is a value ranging from 0 to 255.</a:t>
            </a:r>
          </a:p>
        </p:txBody>
      </p:sp>
      <p:pic>
        <p:nvPicPr>
          <p:cNvPr id="921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2313" y="2349500"/>
            <a:ext cx="807085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Rectangle 6"/>
          <p:cNvSpPr>
            <a:spLocks noChangeArrowheads="1"/>
          </p:cNvSpPr>
          <p:nvPr/>
        </p:nvSpPr>
        <p:spPr bwMode="auto">
          <a:xfrm>
            <a:off x="1847850" y="4437064"/>
            <a:ext cx="8458200"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i="1">
                <a:solidFill>
                  <a:schemeClr val="accent2"/>
                </a:solidFill>
              </a:rPr>
              <a:t>Example :</a:t>
            </a:r>
          </a:p>
          <a:p>
            <a:pPr eaLnBrk="1" hangingPunct="1">
              <a:spcBef>
                <a:spcPct val="50000"/>
              </a:spcBef>
              <a:buFontTx/>
              <a:buNone/>
            </a:pPr>
            <a:r>
              <a:rPr lang="en-US" altLang="en-US" sz="2000"/>
              <a:t>Change the following IP addresses from binary notation to dotted-decimal notation.</a:t>
            </a:r>
          </a:p>
          <a:p>
            <a:pPr eaLnBrk="1" hangingPunct="1">
              <a:spcBef>
                <a:spcPct val="50000"/>
              </a:spcBef>
              <a:buFontTx/>
              <a:buNone/>
            </a:pPr>
            <a:r>
              <a:rPr lang="en-US" altLang="en-US" sz="2000"/>
              <a:t>a.	10000001  00001011   00001011 11101111</a:t>
            </a:r>
          </a:p>
          <a:p>
            <a:pPr eaLnBrk="1" hangingPunct="1">
              <a:spcBef>
                <a:spcPct val="50000"/>
              </a:spcBef>
              <a:buFontTx/>
              <a:buNone/>
            </a:pPr>
            <a:r>
              <a:rPr lang="en-US" altLang="en-US" sz="2000"/>
              <a:t>b.	11111001  10011011   11111011 00001111</a:t>
            </a:r>
          </a:p>
        </p:txBody>
      </p:sp>
    </p:spTree>
    <p:extLst>
      <p:ext uri="{BB962C8B-B14F-4D97-AF65-F5344CB8AC3E}">
        <p14:creationId xmlns:p14="http://schemas.microsoft.com/office/powerpoint/2010/main" val="9699614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1774825" y="476251"/>
            <a:ext cx="8382000" cy="13112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2000"/>
              <a:t>We replace each group of 8 bits with its equivalent decimal number and add dots for separation:</a:t>
            </a:r>
          </a:p>
          <a:p>
            <a:pPr>
              <a:spcBef>
                <a:spcPct val="0"/>
              </a:spcBef>
              <a:buFontTx/>
              <a:buNone/>
            </a:pPr>
            <a:r>
              <a:rPr lang="en-US" altLang="en-US" sz="2000"/>
              <a:t>a.	129.11.11.239</a:t>
            </a:r>
          </a:p>
          <a:p>
            <a:pPr>
              <a:spcBef>
                <a:spcPct val="0"/>
              </a:spcBef>
              <a:buFontTx/>
              <a:buNone/>
            </a:pPr>
            <a:r>
              <a:rPr lang="en-US" altLang="en-US" sz="2000"/>
              <a:t>b.	249.155.251.15</a:t>
            </a:r>
          </a:p>
        </p:txBody>
      </p:sp>
      <p:sp>
        <p:nvSpPr>
          <p:cNvPr id="10243" name="Rectangle 5"/>
          <p:cNvSpPr>
            <a:spLocks noChangeArrowheads="1"/>
          </p:cNvSpPr>
          <p:nvPr/>
        </p:nvSpPr>
        <p:spPr bwMode="auto">
          <a:xfrm>
            <a:off x="1774825" y="2492376"/>
            <a:ext cx="8458200"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i="1">
                <a:solidFill>
                  <a:schemeClr val="accent2"/>
                </a:solidFill>
              </a:rPr>
              <a:t>Example :</a:t>
            </a:r>
            <a:endParaRPr lang="en-US" altLang="en-US" sz="2000">
              <a:solidFill>
                <a:schemeClr val="accent2"/>
              </a:solidFill>
            </a:endParaRPr>
          </a:p>
          <a:p>
            <a:pPr eaLnBrk="1" hangingPunct="1">
              <a:spcBef>
                <a:spcPct val="50000"/>
              </a:spcBef>
              <a:buFontTx/>
              <a:buNone/>
            </a:pPr>
            <a:r>
              <a:rPr lang="en-US" altLang="en-US" sz="2000"/>
              <a:t>Change the following IP addresses from dotted-decimal notation to binary notation.</a:t>
            </a:r>
          </a:p>
          <a:p>
            <a:pPr eaLnBrk="1" hangingPunct="1">
              <a:spcBef>
                <a:spcPct val="50000"/>
              </a:spcBef>
              <a:buFontTx/>
              <a:buNone/>
            </a:pPr>
            <a:r>
              <a:rPr lang="en-US" altLang="en-US" sz="2000"/>
              <a:t>a.	111.56.45.78</a:t>
            </a:r>
          </a:p>
          <a:p>
            <a:pPr eaLnBrk="1" hangingPunct="1">
              <a:spcBef>
                <a:spcPct val="50000"/>
              </a:spcBef>
              <a:buFontTx/>
              <a:buNone/>
            </a:pPr>
            <a:r>
              <a:rPr lang="en-US" altLang="en-US" sz="2000"/>
              <a:t>b.	75.45.34.78</a:t>
            </a:r>
          </a:p>
        </p:txBody>
      </p:sp>
      <p:sp>
        <p:nvSpPr>
          <p:cNvPr id="10244" name="Rectangle 6"/>
          <p:cNvSpPr>
            <a:spLocks noChangeArrowheads="1"/>
          </p:cNvSpPr>
          <p:nvPr/>
        </p:nvSpPr>
        <p:spPr bwMode="auto">
          <a:xfrm>
            <a:off x="1774825" y="4652963"/>
            <a:ext cx="8382000" cy="1676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2000"/>
              <a:t>We replace each decimal number with its binary equivalent (see Appendix B):</a:t>
            </a:r>
            <a:br>
              <a:rPr lang="en-US" altLang="en-US" sz="2000"/>
            </a:br>
            <a:endParaRPr lang="en-US" altLang="en-US" sz="2000"/>
          </a:p>
          <a:p>
            <a:pPr>
              <a:spcBef>
                <a:spcPct val="0"/>
              </a:spcBef>
              <a:buFontTx/>
              <a:buNone/>
            </a:pPr>
            <a:r>
              <a:rPr lang="en-US" altLang="en-US" sz="2000"/>
              <a:t>a.	01101111  00111000  00101101  01001110</a:t>
            </a:r>
          </a:p>
          <a:p>
            <a:pPr>
              <a:spcBef>
                <a:spcPct val="0"/>
              </a:spcBef>
              <a:buFontTx/>
              <a:buNone/>
            </a:pPr>
            <a:r>
              <a:rPr lang="en-US" altLang="en-US" sz="2000"/>
              <a:t>b.	01001011  00101101  00100010  01001110</a:t>
            </a:r>
            <a:r>
              <a:rPr lang="en-US" altLang="en-US" sz="2400" b="1">
                <a:latin typeface="Times New Roman" panose="02020603050405020304" pitchFamily="18" charset="0"/>
              </a:rPr>
              <a:t> </a:t>
            </a:r>
          </a:p>
        </p:txBody>
      </p:sp>
    </p:spTree>
    <p:extLst>
      <p:ext uri="{BB962C8B-B14F-4D97-AF65-F5344CB8AC3E}">
        <p14:creationId xmlns:p14="http://schemas.microsoft.com/office/powerpoint/2010/main" val="21423877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1394</Words>
  <Application>Microsoft Office PowerPoint</Application>
  <PresentationFormat>Widescreen</PresentationFormat>
  <Paragraphs>90</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Times New Roman</vt:lpstr>
      <vt:lpstr>Wingdings</vt:lpstr>
      <vt:lpstr>Office Theme</vt:lpstr>
      <vt:lpstr>Network Layer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Layer</dc:title>
  <dc:creator>Hussam</dc:creator>
  <cp:lastModifiedBy>Hussam</cp:lastModifiedBy>
  <cp:revision>2</cp:revision>
  <dcterms:created xsi:type="dcterms:W3CDTF">2021-09-06T12:00:33Z</dcterms:created>
  <dcterms:modified xsi:type="dcterms:W3CDTF">2021-09-06T12:02:26Z</dcterms:modified>
</cp:coreProperties>
</file>